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407" r:id="rId2"/>
    <p:sldId id="270" r:id="rId3"/>
    <p:sldId id="322" r:id="rId4"/>
    <p:sldId id="422" r:id="rId5"/>
    <p:sldId id="416" r:id="rId6"/>
    <p:sldId id="418" r:id="rId7"/>
    <p:sldId id="417" r:id="rId8"/>
    <p:sldId id="408" r:id="rId9"/>
    <p:sldId id="420" r:id="rId10"/>
    <p:sldId id="421" r:id="rId11"/>
    <p:sldId id="425" r:id="rId12"/>
    <p:sldId id="424" r:id="rId13"/>
    <p:sldId id="423" r:id="rId14"/>
    <p:sldId id="419" r:id="rId15"/>
    <p:sldId id="384" r:id="rId16"/>
    <p:sldId id="415" r:id="rId17"/>
    <p:sldId id="269" r:id="rId18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3E432"/>
    <a:srgbClr val="E2E41A"/>
    <a:srgbClr val="E4223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3" autoAdjust="0"/>
    <p:restoredTop sz="71233" autoAdjust="0"/>
  </p:normalViewPr>
  <p:slideViewPr>
    <p:cSldViewPr snapToGrid="0" snapToObjects="1">
      <p:cViewPr>
        <p:scale>
          <a:sx n="54" d="100"/>
          <a:sy n="54" d="100"/>
        </p:scale>
        <p:origin x="-1520" y="-224"/>
      </p:cViewPr>
      <p:guideLst>
        <p:guide orient="horz" pos="3166"/>
        <p:guide pos="18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44"/>
    </p:cViewPr>
  </p:sorterViewPr>
  <p:notesViewPr>
    <p:cSldViewPr snapToGrid="0" snapToObjects="1">
      <p:cViewPr>
        <p:scale>
          <a:sx n="200" d="100"/>
          <a:sy n="200" d="100"/>
        </p:scale>
        <p:origin x="-480" y="4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DB3518A-4B55-AE44-AE6C-BB3BCF24E748}" type="datetime1">
              <a:rPr lang="en-US"/>
              <a:pPr>
                <a:defRPr/>
              </a:pPr>
              <a:t>4/24/15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AF59276-EAC8-2D47-9F08-8643C774D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56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3F8B293-4BB5-7B43-9483-3921BA569E2B}" type="datetime1">
              <a:rPr lang="en-US"/>
              <a:pPr>
                <a:defRPr/>
              </a:pPr>
              <a:t>4/24/15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238F3AB-CE5B-CB44-B99C-326645F4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9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dsayblogs.com/wp-content/uploads/2011/10/Ultrasound.jpg" TargetMode="External"/><Relationship Id="rId4" Type="http://schemas.openxmlformats.org/officeDocument/2006/relationships/hyperlink" Target="http://commons.wikimedia.org/wiki/File:X-ray_chest_cancer.jpg" TargetMode="External"/><Relationship Id="rId5" Type="http://schemas.openxmlformats.org/officeDocument/2006/relationships/hyperlink" Target="https://www.ksu.edu/parasitology/cancer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pkinsmedicine.org/liver_tumor_center/conditions/cancerous_liver_tumors/hepatocellular_carcinoma.html" TargetMode="External"/><Relationship Id="rId4" Type="http://schemas.openxmlformats.org/officeDocument/2006/relationships/hyperlink" Target="http://www.pharmaceutical-technology.com/contractors/trials/cepha/cepha3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pkinsmedicine.org/liver_tumor_center/conditions/cancerous_liver_tumors/hepatocellular_carcinoma.html" TargetMode="External"/><Relationship Id="rId4" Type="http://schemas.openxmlformats.org/officeDocument/2006/relationships/hyperlink" Target="http://www.pharmaceutical-technology.com/contractors/trials/cepha/cepha3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pkinsmedicine.org/liver_tumor_center/conditions/cancerous_liver_tumors/hepatocellular_carcinoma.html" TargetMode="External"/><Relationship Id="rId4" Type="http://schemas.openxmlformats.org/officeDocument/2006/relationships/hyperlink" Target="http://www.pharmaceutical-technology.com/contractors/trials/cepha/cepha3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dsayblogs.com/wp-content/uploads/2011/10/Ultrasound.jpg" TargetMode="External"/><Relationship Id="rId4" Type="http://schemas.openxmlformats.org/officeDocument/2006/relationships/hyperlink" Target="http://commons.wikimedia.org/wiki/File:X-ray_chest_cancer.jpg" TargetMode="External"/><Relationship Id="rId5" Type="http://schemas.openxmlformats.org/officeDocument/2006/relationships/hyperlink" Target="https://www.ksu.edu/parasitology/cancer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pkinsmedicine.org/liver_tumor_center/conditions/cancerous_liver_tumors/hepatocellular_carcinoma.html" TargetMode="External"/><Relationship Id="rId4" Type="http://schemas.openxmlformats.org/officeDocument/2006/relationships/hyperlink" Target="http://www.pharmaceutical-technology.com/contractors/trials/cepha/cepha3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9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9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5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Image sources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Breast: </a:t>
            </a:r>
            <a:r>
              <a:rPr lang="en-US" dirty="0" smtClean="0">
                <a:hlinkClick r:id="rId3"/>
              </a:rPr>
              <a:t>http://www.lindsayblogs.com/wp-content/uploads/2011/10/Ultrasound.jpg</a:t>
            </a:r>
            <a:endParaRPr lang="en-US" dirty="0" smtClean="0"/>
          </a:p>
          <a:p>
            <a:r>
              <a:rPr lang="en-US" dirty="0" smtClean="0"/>
              <a:t>X-ray: </a:t>
            </a:r>
            <a:r>
              <a:rPr lang="en-US" dirty="0" smtClean="0">
                <a:hlinkClick r:id="rId4"/>
              </a:rPr>
              <a:t>http://commons.wikimedia.org/wiki/File:X-ray_chest_cancer.jpg</a:t>
            </a:r>
            <a:endParaRPr lang="en-US" dirty="0" smtClean="0"/>
          </a:p>
          <a:p>
            <a:r>
              <a:rPr lang="en-US" dirty="0" smtClean="0"/>
              <a:t>MRI:</a:t>
            </a:r>
            <a:r>
              <a:rPr lang="en-US" baseline="0" dirty="0" smtClean="0"/>
              <a:t> </a:t>
            </a:r>
            <a:r>
              <a:rPr lang="en-US" dirty="0" smtClean="0">
                <a:hlinkClick r:id="rId5"/>
              </a:rPr>
              <a:t>https://www.ksu.edu/parasitology/cancer.html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</a:p>
          <a:p>
            <a:r>
              <a:rPr lang="en-US" dirty="0" smtClean="0"/>
              <a:t>Biopsy: </a:t>
            </a:r>
            <a:r>
              <a:rPr lang="en-US" dirty="0" smtClean="0">
                <a:hlinkClick r:id="rId3"/>
              </a:rPr>
              <a:t>http://www.hopkinsmedicine.org/liver_tumor_center/conditions/cancerous_liver_tumors/hepatocellular_carcinoma.html</a:t>
            </a:r>
            <a:endParaRPr lang="en-US" dirty="0" smtClean="0"/>
          </a:p>
          <a:p>
            <a:r>
              <a:rPr lang="en-US" dirty="0" smtClean="0"/>
              <a:t>Blood</a:t>
            </a:r>
            <a:r>
              <a:rPr lang="en-US" baseline="0" dirty="0" smtClean="0"/>
              <a:t> Sample: </a:t>
            </a:r>
            <a:r>
              <a:rPr lang="en-US" dirty="0" smtClean="0">
                <a:hlinkClick r:id="rId4"/>
              </a:rPr>
              <a:t>http://www.pharmaceutical-technology.com/contractors/trials/cepha/cepha3.html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</a:p>
          <a:p>
            <a:r>
              <a:rPr lang="en-US" dirty="0" smtClean="0"/>
              <a:t>Biopsy: </a:t>
            </a:r>
            <a:r>
              <a:rPr lang="en-US" dirty="0" smtClean="0">
                <a:hlinkClick r:id="rId3"/>
              </a:rPr>
              <a:t>http://www.hopkinsmedicine.org/liver_tumor_center/conditions/cancerous_liver_tumors/hepatocellular_carcinoma.html</a:t>
            </a:r>
            <a:endParaRPr lang="en-US" dirty="0" smtClean="0"/>
          </a:p>
          <a:p>
            <a:r>
              <a:rPr lang="en-US" dirty="0" smtClean="0"/>
              <a:t>Blood</a:t>
            </a:r>
            <a:r>
              <a:rPr lang="en-US" baseline="0" dirty="0" smtClean="0"/>
              <a:t> Sample: </a:t>
            </a:r>
            <a:r>
              <a:rPr lang="en-US" dirty="0" smtClean="0">
                <a:hlinkClick r:id="rId4"/>
              </a:rPr>
              <a:t>http://www.pharmaceutical-technology.com/contractors/trials/cepha/cepha3.html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</a:p>
          <a:p>
            <a:r>
              <a:rPr lang="en-US" dirty="0" smtClean="0"/>
              <a:t>Biopsy: </a:t>
            </a:r>
            <a:r>
              <a:rPr lang="en-US" dirty="0" smtClean="0">
                <a:hlinkClick r:id="rId3"/>
              </a:rPr>
              <a:t>http://www.hopkinsmedicine.org/liver_tumor_center/conditions/cancerous_liver_tumors/hepatocellular_carcinoma.html</a:t>
            </a:r>
            <a:endParaRPr lang="en-US" dirty="0" smtClean="0"/>
          </a:p>
          <a:p>
            <a:r>
              <a:rPr lang="en-US" dirty="0" smtClean="0"/>
              <a:t>Blood</a:t>
            </a:r>
            <a:r>
              <a:rPr lang="en-US" baseline="0" dirty="0" smtClean="0"/>
              <a:t> Sample: </a:t>
            </a:r>
            <a:r>
              <a:rPr lang="en-US" dirty="0" smtClean="0">
                <a:hlinkClick r:id="rId4"/>
              </a:rPr>
              <a:t>http://www.pharmaceutical-technology.com/contractors/trials/cepha/cepha3.html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2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Image sources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Breast: </a:t>
            </a:r>
            <a:r>
              <a:rPr lang="en-US" dirty="0" smtClean="0">
                <a:hlinkClick r:id="rId3"/>
              </a:rPr>
              <a:t>http://www.lindsayblogs.com/wp-content/uploads/2011/10/Ultrasound.jpg</a:t>
            </a:r>
            <a:endParaRPr lang="en-US" dirty="0" smtClean="0"/>
          </a:p>
          <a:p>
            <a:r>
              <a:rPr lang="en-US" dirty="0" smtClean="0"/>
              <a:t>X-ray: </a:t>
            </a:r>
            <a:r>
              <a:rPr lang="en-US" dirty="0" smtClean="0">
                <a:hlinkClick r:id="rId4"/>
              </a:rPr>
              <a:t>http://commons.wikimedia.org/wiki/File:X-ray_chest_cancer.jpg</a:t>
            </a:r>
            <a:endParaRPr lang="en-US" dirty="0" smtClean="0"/>
          </a:p>
          <a:p>
            <a:r>
              <a:rPr lang="en-US" dirty="0" smtClean="0"/>
              <a:t>MRI:</a:t>
            </a:r>
            <a:r>
              <a:rPr lang="en-US" baseline="0" dirty="0" smtClean="0"/>
              <a:t> </a:t>
            </a:r>
            <a:r>
              <a:rPr lang="en-US" dirty="0" smtClean="0">
                <a:hlinkClick r:id="rId5"/>
              </a:rPr>
              <a:t>https://www.ksu.edu/parasitology/cancer.html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2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</a:p>
          <a:p>
            <a:r>
              <a:rPr lang="en-US" dirty="0" smtClean="0"/>
              <a:t>Biopsy: </a:t>
            </a:r>
            <a:r>
              <a:rPr lang="en-US" dirty="0" smtClean="0">
                <a:hlinkClick r:id="rId3"/>
              </a:rPr>
              <a:t>http://www.hopkinsmedicine.org/liver_tumor_center/conditions/cancerous_liver_tumors/hepatocellular_carcinoma.html</a:t>
            </a:r>
            <a:endParaRPr lang="en-US" dirty="0" smtClean="0"/>
          </a:p>
          <a:p>
            <a:r>
              <a:rPr lang="en-US" dirty="0" smtClean="0"/>
              <a:t>Blood</a:t>
            </a:r>
            <a:r>
              <a:rPr lang="en-US" baseline="0" dirty="0" smtClean="0"/>
              <a:t> Sample: </a:t>
            </a:r>
            <a:r>
              <a:rPr lang="en-US" dirty="0" smtClean="0">
                <a:hlinkClick r:id="rId4"/>
              </a:rPr>
              <a:t>http://www.pharmaceutical-technology.com/contractors/trials/cepha/cepha3.html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92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Breast cancer</a:t>
            </a:r>
          </a:p>
          <a:p>
            <a:pPr lvl="0"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Pancreatic cancer</a:t>
            </a:r>
          </a:p>
          <a:p>
            <a:pPr lvl="0"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Melanoma</a:t>
            </a:r>
          </a:p>
          <a:p>
            <a:pPr lvl="0"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Leukemia</a:t>
            </a:r>
          </a:p>
          <a:p>
            <a:pPr lvl="0"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Prostate cancer</a:t>
            </a:r>
          </a:p>
          <a:p>
            <a:pPr lvl="0" fontAlgn="base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Brain cancer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The tests available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 X-ray,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MRI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Ultrasound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PET scan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biopsy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pitchFamily="-110" charset="-128"/>
                <a:cs typeface="ＭＳ Ｐゴシック" pitchFamily="-110" charset="-128"/>
              </a:rPr>
              <a:t>blood tests for biomarkers.  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38F3AB-CE5B-CB44-B99C-326645F43C5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3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777FD-9432-D948-B35F-9B7BD5FDF8A1}" type="datetime1">
              <a:rPr lang="en-US" smtClean="0"/>
              <a:pPr>
                <a:defRPr/>
              </a:pPr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B5B1-00BC-F24C-BCEC-280088855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F2DC-6832-8E41-AC2E-3AF4D3AEB5C9}" type="datetime1">
              <a:rPr lang="en-US" smtClean="0"/>
              <a:pPr>
                <a:defRPr/>
              </a:pPr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768-44BE-6743-A8B9-166A0DAFD2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8182-9AA4-0743-923D-82C285352A06}" type="datetime1">
              <a:rPr lang="en-US" smtClean="0"/>
              <a:pPr>
                <a:defRPr/>
              </a:pPr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6E90-B66E-9446-803C-8BA15407D2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5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E7A9-800B-2E4E-A043-9B5691CC9FA1}" type="datetime1">
              <a:rPr lang="en-US" smtClean="0"/>
              <a:pPr>
                <a:defRPr/>
              </a:pPr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2B316-9619-6B4E-B1F0-FEF328F2B9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F243-EC49-7C46-9BC8-A818147A19FB}" type="datetime1">
              <a:rPr lang="en-US" smtClean="0"/>
              <a:pPr>
                <a:defRPr/>
              </a:pPr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ECEF4-70FA-7C49-9E9C-054C23DA1F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7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8720-4AE0-5847-B11F-DEF5AF537B8F}" type="datetime1">
              <a:rPr lang="en-US" smtClean="0"/>
              <a:pPr>
                <a:defRPr/>
              </a:pPr>
              <a:t>4/24/15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C786-7364-A040-B2E9-EDCE5FBC18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F585-28E5-C545-9306-FD069836D8D2}" type="datetime1">
              <a:rPr lang="en-US" smtClean="0"/>
              <a:pPr>
                <a:defRPr/>
              </a:pPr>
              <a:t>4/24/15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9325-A65C-7345-837C-B4A8AEE5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BB6-28DD-B24F-8555-4BD5AE3B47FC}" type="datetime1">
              <a:rPr lang="en-US" smtClean="0"/>
              <a:pPr>
                <a:defRPr/>
              </a:pPr>
              <a:t>4/24/15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7FB3-F15E-8345-836A-94D8C3ED73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2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94E0-751B-754E-A5F8-B15C0C1E3F02}" type="datetime1">
              <a:rPr lang="en-US" smtClean="0"/>
              <a:pPr>
                <a:defRPr/>
              </a:pPr>
              <a:t>4/24/15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5204-6ED0-B74A-9903-DF21F0FF84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4FD88-0525-E94A-88E7-0E3B44FB848C}" type="datetime1">
              <a:rPr lang="en-US" smtClean="0"/>
              <a:pPr>
                <a:defRPr/>
              </a:pPr>
              <a:t>4/24/15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FAEE-24A7-384D-B55D-729395BC1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4691C-2DB8-134B-B504-BD2001467E78}" type="datetime1">
              <a:rPr lang="en-US" smtClean="0"/>
              <a:pPr>
                <a:defRPr/>
              </a:pPr>
              <a:t>4/24/15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EC4BF-373E-6F4E-BFC5-7B5BE89078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B31609-0C0F-4844-A33F-169D0E686C81}" type="datetime1">
              <a:rPr lang="en-US" smtClean="0"/>
              <a:pPr>
                <a:defRPr/>
              </a:pPr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73D0C45-70BD-B343-A3E4-4468B1F6BF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oup 397"/>
          <p:cNvGrpSpPr/>
          <p:nvPr/>
        </p:nvGrpSpPr>
        <p:grpSpPr>
          <a:xfrm>
            <a:off x="0" y="0"/>
            <a:ext cx="9144000" cy="1285015"/>
            <a:chOff x="0" y="0"/>
            <a:chExt cx="9144000" cy="1285015"/>
          </a:xfrm>
          <a:noFill/>
        </p:grpSpPr>
        <p:sp>
          <p:nvSpPr>
            <p:cNvPr id="399" name="Rectangle 398"/>
            <p:cNvSpPr/>
            <p:nvPr/>
          </p:nvSpPr>
          <p:spPr bwMode="auto">
            <a:xfrm>
              <a:off x="0" y="0"/>
              <a:ext cx="9144000" cy="925521"/>
            </a:xfrm>
            <a:prstGeom prst="rect">
              <a:avLst/>
            </a:prstGeom>
            <a:solidFill>
              <a:srgbClr val="D9D9D9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0" name="Rectangle 2"/>
            <p:cNvSpPr>
              <a:spLocks/>
            </p:cNvSpPr>
            <p:nvPr/>
          </p:nvSpPr>
          <p:spPr bwMode="auto">
            <a:xfrm>
              <a:off x="246063" y="167808"/>
              <a:ext cx="8331200" cy="11172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pPr algn="ctr"/>
              <a:r>
                <a:rPr lang="en-US" sz="3600" b="1" dirty="0" smtClean="0">
                  <a:latin typeface="Gill Sans" charset="0"/>
                  <a:cs typeface="Gill Sans" charset="0"/>
                </a:rPr>
                <a:t>Cancer UNIT 5</a:t>
              </a:r>
              <a:r>
                <a:rPr lang="en-US" sz="2500" b="1" dirty="0" smtClean="0">
                  <a:cs typeface="Gill Sans" charset="0"/>
                </a:rPr>
                <a:t> </a:t>
              </a:r>
              <a:endParaRPr lang="en-US" dirty="0">
                <a:latin typeface="Cambria Bold" charset="0"/>
                <a:cs typeface="Cambria Bold" charset="0"/>
                <a:sym typeface="Cambria Bold" charset="0"/>
              </a:endParaRPr>
            </a:p>
          </p:txBody>
        </p:sp>
      </p:grpSp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246063" y="1147197"/>
            <a:ext cx="87360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Gill Sans"/>
                <a:cs typeface="Gill Sans"/>
              </a:rPr>
              <a:t>How do we diagnose and treat cancer?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946400"/>
            <a:ext cx="6961632" cy="267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461"/>
            <a:ext cx="8229600" cy="1143000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creens: </a:t>
            </a:r>
            <a:r>
              <a:rPr lang="en-US" dirty="0" smtClean="0"/>
              <a:t>Genetic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44083" y="4773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734" y="1286550"/>
            <a:ext cx="5034986" cy="453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461"/>
            <a:ext cx="8229600" cy="1143000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creens: Chemical markers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44083" y="4773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3390900"/>
            <a:ext cx="213360" cy="54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937" y="1391053"/>
            <a:ext cx="4388246" cy="471736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928615" y="3108697"/>
            <a:ext cx="2187655" cy="1646155"/>
          </a:xfrm>
          <a:prstGeom prst="frame">
            <a:avLst>
              <a:gd name="adj1" fmla="val 34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8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342"/>
            <a:ext cx="8229600" cy="1143000"/>
          </a:xfrm>
        </p:spPr>
        <p:txBody>
          <a:bodyPr/>
          <a:lstStyle/>
          <a:p>
            <a:r>
              <a:rPr lang="en-US" dirty="0" smtClean="0"/>
              <a:t>Identify</a:t>
            </a:r>
            <a:r>
              <a:rPr lang="en-US" dirty="0" smtClean="0"/>
              <a:t>ing </a:t>
            </a:r>
            <a:r>
              <a:rPr lang="en-US" dirty="0" smtClean="0"/>
              <a:t>tumors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026080"/>
              </p:ext>
            </p:extLst>
          </p:nvPr>
        </p:nvGraphicFramePr>
        <p:xfrm>
          <a:off x="1037166" y="1690062"/>
          <a:ext cx="7069668" cy="310895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534834"/>
                <a:gridCol w="35348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Screens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Diagnostics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Looking for changes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Imaging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Noticing symptoms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Biopsy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Imaging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Genetics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Chemical</a:t>
                      </a:r>
                      <a:r>
                        <a:rPr lang="en-US" sz="2800" baseline="0" dirty="0" smtClean="0"/>
                        <a:t> markers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94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461"/>
            <a:ext cx="8229600" cy="1143000"/>
          </a:xfrm>
        </p:spPr>
        <p:txBody>
          <a:bodyPr/>
          <a:lstStyle/>
          <a:p>
            <a:r>
              <a:rPr lang="en-US" dirty="0" smtClean="0"/>
              <a:t>Diagnostics: Imaging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44083" y="4773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10949" y="1850055"/>
            <a:ext cx="2832301" cy="3269430"/>
            <a:chOff x="457200" y="1850054"/>
            <a:chExt cx="2686050" cy="3287267"/>
          </a:xfrm>
        </p:grpSpPr>
        <p:pic>
          <p:nvPicPr>
            <p:cNvPr id="6" name="Picture 2" descr="File:X-ray chest canc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850054"/>
              <a:ext cx="2686050" cy="248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302732" y="4614101"/>
              <a:ext cx="9673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+mn-lt"/>
                </a:rPr>
                <a:t>X-ray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39058" y="1850054"/>
            <a:ext cx="3109723" cy="3287267"/>
            <a:chOff x="3339058" y="1850054"/>
            <a:chExt cx="3109723" cy="3287267"/>
          </a:xfrm>
        </p:grpSpPr>
        <p:pic>
          <p:nvPicPr>
            <p:cNvPr id="7" name="Picture 2" descr="http://www.lindsayblogs.com/wp-content/uploads/2011/10/Ultrasound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7" t="17813" r="10987" b="5041"/>
            <a:stretch/>
          </p:blipFill>
          <p:spPr bwMode="auto">
            <a:xfrm>
              <a:off x="3339058" y="1850054"/>
              <a:ext cx="3109723" cy="2527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968426" y="4614101"/>
              <a:ext cx="18509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+mn-lt"/>
                </a:rPr>
                <a:t>Ultrasound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08759" y="1850053"/>
            <a:ext cx="2374539" cy="3287268"/>
            <a:chOff x="6508759" y="1850053"/>
            <a:chExt cx="2374539" cy="3287268"/>
          </a:xfrm>
        </p:grpSpPr>
        <p:pic>
          <p:nvPicPr>
            <p:cNvPr id="8" name="Picture 7" descr="https://www.ksu.edu/parasitology/upton-tumor-1j-(3-23-2006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759" y="1850053"/>
              <a:ext cx="2374539" cy="2527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297835" y="4614101"/>
              <a:ext cx="796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+mn-lt"/>
                </a:rPr>
                <a:t>MRI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82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461"/>
            <a:ext cx="8229600" cy="1143000"/>
          </a:xfrm>
        </p:spPr>
        <p:txBody>
          <a:bodyPr/>
          <a:lstStyle/>
          <a:p>
            <a:r>
              <a:rPr lang="en-US" dirty="0" smtClean="0"/>
              <a:t>Diagnostics: Biopsy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44083" y="4773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582" y="5623751"/>
            <a:ext cx="2228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Tumor biopsy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7633" y="4614101"/>
            <a:ext cx="56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MRI</a:t>
            </a:r>
          </a:p>
        </p:txBody>
      </p:sp>
      <p:pic>
        <p:nvPicPr>
          <p:cNvPr id="14" name="Picture 4" descr="Blood sample col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933" y="1384311"/>
            <a:ext cx="3048000" cy="395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83915" y="5623751"/>
            <a:ext cx="2208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Blood sample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384311"/>
            <a:ext cx="4848546" cy="39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0070" y="762306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Activity </a:t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8800" y="1905306"/>
            <a:ext cx="82169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Divide into groups. Each group will get a case </a:t>
            </a:r>
            <a:r>
              <a:rPr lang="en-US" sz="2800" dirty="0" smtClean="0">
                <a:latin typeface="+mj-lt"/>
              </a:rPr>
              <a:t>study of different kinds of cancer, and a </a:t>
            </a:r>
            <a:r>
              <a:rPr lang="en-US" sz="2800" dirty="0" smtClean="0">
                <a:latin typeface="+mj-lt"/>
              </a:rPr>
              <a:t>table of detection techniques.</a:t>
            </a:r>
          </a:p>
          <a:p>
            <a:endParaRPr lang="en-US" sz="2800" dirty="0">
              <a:latin typeface="+mj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j-lt"/>
              </a:rPr>
              <a:t>Decide which tests you will use to try and diagnose the disease and </a:t>
            </a:r>
            <a:r>
              <a:rPr lang="en-US" sz="2800" dirty="0" smtClean="0">
                <a:latin typeface="+mj-lt"/>
              </a:rPr>
              <a:t>why</a:t>
            </a:r>
            <a:r>
              <a:rPr lang="en-US" sz="2800" dirty="0">
                <a:latin typeface="+mj-lt"/>
              </a:rPr>
              <a:t>.</a:t>
            </a:r>
            <a:endParaRPr lang="en-US" sz="2800" dirty="0" smtClean="0">
              <a:latin typeface="+mj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T</a:t>
            </a:r>
            <a:r>
              <a:rPr lang="en-US" sz="2800" dirty="0" smtClean="0">
                <a:latin typeface="+mj-lt"/>
              </a:rPr>
              <a:t>hen </a:t>
            </a:r>
            <a:r>
              <a:rPr lang="en-US" sz="2800" dirty="0" smtClean="0">
                <a:latin typeface="+mj-lt"/>
              </a:rPr>
              <a:t>co-ordinate with the other groups who have your disease and compare notes. 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16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406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1756" y="1527416"/>
            <a:ext cx="82169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latin typeface="+mj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j-lt"/>
              </a:rPr>
              <a:t>Why did you choose to do the tests you chose?</a:t>
            </a:r>
          </a:p>
          <a:p>
            <a:endParaRPr lang="en-US" sz="2800" dirty="0">
              <a:latin typeface="+mj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j-lt"/>
              </a:rPr>
              <a:t>Is it always necessary to do all of the tests that are available?</a:t>
            </a:r>
          </a:p>
          <a:p>
            <a:endParaRPr lang="en-US" sz="2800" dirty="0">
              <a:latin typeface="+mj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+mj-lt"/>
              </a:rPr>
              <a:t>What did you think about having to take cost into consideration?</a:t>
            </a:r>
          </a:p>
        </p:txBody>
      </p:sp>
    </p:spTree>
    <p:extLst>
      <p:ext uri="{BB962C8B-B14F-4D97-AF65-F5344CB8AC3E}">
        <p14:creationId xmlns:p14="http://schemas.microsoft.com/office/powerpoint/2010/main" val="417214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Homework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777875" y="1929253"/>
            <a:ext cx="80645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n-lt"/>
              </a:rPr>
              <a:t>Read the </a:t>
            </a:r>
            <a:r>
              <a:rPr lang="en-US" sz="2800" dirty="0" smtClean="0">
                <a:latin typeface="+mn-lt"/>
              </a:rPr>
              <a:t>Boston Globe article on </a:t>
            </a:r>
            <a:r>
              <a:rPr lang="en-US" sz="2800" dirty="0" err="1" smtClean="0">
                <a:latin typeface="+mn-lt"/>
              </a:rPr>
              <a:t>mammograns</a:t>
            </a:r>
            <a:r>
              <a:rPr lang="en-US" sz="2800" dirty="0" smtClean="0">
                <a:latin typeface="+mn-lt"/>
              </a:rPr>
              <a:t>:</a:t>
            </a:r>
          </a:p>
          <a:p>
            <a:r>
              <a:rPr lang="en-US" sz="2800" dirty="0" smtClean="0">
                <a:latin typeface="+mn-lt"/>
              </a:rPr>
              <a:t> </a:t>
            </a:r>
            <a:endParaRPr lang="en-US" sz="2800" dirty="0" smtClean="0">
              <a:latin typeface="+mn-lt"/>
            </a:endParaRPr>
          </a:p>
          <a:p>
            <a:r>
              <a:rPr lang="en-US" sz="2800" dirty="0">
                <a:latin typeface="+mn-lt"/>
              </a:rPr>
              <a:t>http://</a:t>
            </a:r>
            <a:r>
              <a:rPr lang="en-US" sz="2800" dirty="0" err="1">
                <a:latin typeface="+mn-lt"/>
              </a:rPr>
              <a:t>www.bostonglobe.com</a:t>
            </a:r>
            <a:r>
              <a:rPr lang="en-US" sz="2800" dirty="0">
                <a:latin typeface="+mn-lt"/>
              </a:rPr>
              <a:t>/lifestyle/health-wellness/2014/01/20/health-journalist-with-breast-cancer-finds-herself-caught-between-statistics-and-personal-decisions/ExNLbyqiMTnk9tGZjv2LoM/</a:t>
            </a:r>
            <a:r>
              <a:rPr lang="en-US" sz="2800" dirty="0" err="1">
                <a:latin typeface="+mn-lt"/>
              </a:rPr>
              <a:t>story.html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79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roup 397"/>
          <p:cNvGrpSpPr/>
          <p:nvPr/>
        </p:nvGrpSpPr>
        <p:grpSpPr>
          <a:xfrm>
            <a:off x="0" y="0"/>
            <a:ext cx="8577263" cy="1436688"/>
            <a:chOff x="0" y="0"/>
            <a:chExt cx="8577263" cy="1436688"/>
          </a:xfrm>
          <a:noFill/>
        </p:grpSpPr>
        <p:sp>
          <p:nvSpPr>
            <p:cNvPr id="399" name="Rectangle 398"/>
            <p:cNvSpPr/>
            <p:nvPr/>
          </p:nvSpPr>
          <p:spPr bwMode="auto">
            <a:xfrm>
              <a:off x="0" y="0"/>
              <a:ext cx="4762500" cy="1436688"/>
            </a:xfrm>
            <a:prstGeom prst="rect">
              <a:avLst/>
            </a:prstGeom>
            <a:solidFill>
              <a:srgbClr val="D9D9D9">
                <a:alpha val="5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0" name="Rectangle 2"/>
            <p:cNvSpPr>
              <a:spLocks/>
            </p:cNvSpPr>
            <p:nvPr/>
          </p:nvSpPr>
          <p:spPr bwMode="auto">
            <a:xfrm>
              <a:off x="246063" y="167808"/>
              <a:ext cx="8331200" cy="1117207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lIns="38100" tIns="38100" rIns="38100" bIns="38100"/>
            <a:lstStyle/>
            <a:p>
              <a:r>
                <a:rPr lang="en-US" sz="3600" b="1" dirty="0" smtClean="0">
                  <a:latin typeface="Gill Sans" charset="0"/>
                  <a:cs typeface="Gill Sans" charset="0"/>
                </a:rPr>
                <a:t>Cancer </a:t>
              </a:r>
            </a:p>
            <a:p>
              <a:r>
                <a:rPr lang="en-US" sz="3600" b="1" dirty="0" smtClean="0">
                  <a:latin typeface="Gill Sans" charset="0"/>
                  <a:cs typeface="Gill Sans" charset="0"/>
                </a:rPr>
                <a:t>Lesson 5.1</a:t>
              </a:r>
              <a:endParaRPr lang="en-US" sz="3600" b="1" dirty="0">
                <a:cs typeface="Gill Sans" charset="0"/>
              </a:endParaRPr>
            </a:p>
            <a:p>
              <a:r>
                <a:rPr lang="en-US" sz="2500" b="1" dirty="0">
                  <a:cs typeface="Gill Sans" charset="0"/>
                </a:rPr>
                <a:t> </a:t>
              </a:r>
              <a:endParaRPr lang="en-US" dirty="0">
                <a:latin typeface="Cambria Bold" charset="0"/>
                <a:cs typeface="Cambria Bold" charset="0"/>
                <a:sym typeface="Cambria Bold" charset="0"/>
              </a:endParaRPr>
            </a:p>
          </p:txBody>
        </p:sp>
      </p:grpSp>
      <p:sp>
        <p:nvSpPr>
          <p:cNvPr id="412" name="TextBox 5"/>
          <p:cNvSpPr txBox="1">
            <a:spLocks noChangeArrowheads="1"/>
          </p:cNvSpPr>
          <p:nvPr/>
        </p:nvSpPr>
        <p:spPr bwMode="auto">
          <a:xfrm>
            <a:off x="203994" y="1759853"/>
            <a:ext cx="8736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Gill Sans"/>
                <a:cs typeface="Gill Sans"/>
              </a:rPr>
              <a:t>How do we detect cancer?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59093"/>
            <a:ext cx="8093871" cy="28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85808" y="106529"/>
            <a:ext cx="82296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175757" y="2205390"/>
            <a:ext cx="8639651" cy="123353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3600" dirty="0"/>
              <a:t>Why is it important to detect tumors early</a:t>
            </a:r>
            <a:r>
              <a:rPr lang="en-US" sz="3600" dirty="0" smtClean="0"/>
              <a:t>?</a:t>
            </a:r>
          </a:p>
          <a:p>
            <a:endParaRPr lang="en-US" sz="3600" dirty="0"/>
          </a:p>
          <a:p>
            <a:r>
              <a:rPr lang="en-US" sz="3600" dirty="0" smtClean="0"/>
              <a:t>What kind of tests are available to detect tumors?</a:t>
            </a:r>
          </a:p>
          <a:p>
            <a:endParaRPr lang="en-US" sz="3600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3200" dirty="0" smtClean="0"/>
          </a:p>
          <a:p>
            <a:pPr marL="45720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1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detection is the KEY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9028"/>
            <a:ext cx="4262895" cy="2396527"/>
          </a:xfrm>
        </p:spPr>
        <p:txBody>
          <a:bodyPr/>
          <a:lstStyle/>
          <a:p>
            <a:r>
              <a:rPr lang="en-US" sz="2800" b="1" dirty="0" smtClean="0"/>
              <a:t>Screens</a:t>
            </a:r>
            <a:r>
              <a:rPr lang="en-US" sz="2800" dirty="0" smtClean="0"/>
              <a:t> – Done to test HEALTHY </a:t>
            </a:r>
            <a:r>
              <a:rPr lang="en-US" sz="2800" dirty="0" smtClean="0"/>
              <a:t>people.</a:t>
            </a:r>
            <a:endParaRPr lang="en-US" sz="2800" dirty="0" smtClean="0"/>
          </a:p>
          <a:p>
            <a:r>
              <a:rPr lang="en-US" sz="2800" b="1" dirty="0" smtClean="0"/>
              <a:t> Diagnostic tests</a:t>
            </a:r>
            <a:r>
              <a:rPr lang="en-US" sz="2800" dirty="0" smtClean="0"/>
              <a:t> </a:t>
            </a:r>
            <a:r>
              <a:rPr lang="en-US" sz="2800" dirty="0" smtClean="0"/>
              <a:t>– Done on people reporting </a:t>
            </a:r>
            <a:r>
              <a:rPr lang="en-US" sz="2800" dirty="0" smtClean="0"/>
              <a:t>SYMPTOMS.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745" y="2025449"/>
            <a:ext cx="4209466" cy="2946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2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342"/>
            <a:ext cx="8229600" cy="1143000"/>
          </a:xfrm>
        </p:spPr>
        <p:txBody>
          <a:bodyPr/>
          <a:lstStyle/>
          <a:p>
            <a:r>
              <a:rPr lang="en-US" dirty="0" smtClean="0"/>
              <a:t>Detecting tumors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177645"/>
              </p:ext>
            </p:extLst>
          </p:nvPr>
        </p:nvGraphicFramePr>
        <p:xfrm>
          <a:off x="1037166" y="1690062"/>
          <a:ext cx="7069668" cy="310895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534834"/>
                <a:gridCol w="35348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Screens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Diagnostics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Looking for changes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Imaging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Noticing symptoms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Biopsy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Imaging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Genetics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Chemical</a:t>
                      </a:r>
                      <a:r>
                        <a:rPr lang="en-US" sz="2800" baseline="0" dirty="0" smtClean="0"/>
                        <a:t> markers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64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1563" y="2061386"/>
            <a:ext cx="8252670" cy="3528392"/>
            <a:chOff x="287865" y="1873250"/>
            <a:chExt cx="8252670" cy="3528392"/>
          </a:xfrm>
        </p:grpSpPr>
        <p:pic>
          <p:nvPicPr>
            <p:cNvPr id="4" name="Picture 2" descr="http://www.beltina.org/pics/breast_self_examination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65" y="1975863"/>
              <a:ext cx="4153957" cy="3323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midlifebachelor.com/images/prostatelocat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143" y="1873250"/>
              <a:ext cx="3528392" cy="352839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98" y="270597"/>
            <a:ext cx="8229600" cy="1143000"/>
          </a:xfrm>
        </p:spPr>
        <p:txBody>
          <a:bodyPr/>
          <a:lstStyle/>
          <a:p>
            <a:r>
              <a:rPr lang="en-US" dirty="0" smtClean="0"/>
              <a:t>Screens: Routine self 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7" y="-58641"/>
            <a:ext cx="9220973" cy="1143000"/>
          </a:xfrm>
        </p:spPr>
        <p:txBody>
          <a:bodyPr/>
          <a:lstStyle/>
          <a:p>
            <a:r>
              <a:rPr lang="en-US" dirty="0" smtClean="0"/>
              <a:t>Screens</a:t>
            </a:r>
            <a:r>
              <a:rPr lang="en-US" dirty="0" smtClean="0"/>
              <a:t>: Noticing </a:t>
            </a:r>
            <a:r>
              <a:rPr lang="en-US" dirty="0" smtClean="0"/>
              <a:t>symptoms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40465" y="1225461"/>
            <a:ext cx="2386518" cy="3856427"/>
            <a:chOff x="340465" y="1225461"/>
            <a:chExt cx="2386518" cy="3856427"/>
          </a:xfrm>
        </p:grpSpPr>
        <p:pic>
          <p:nvPicPr>
            <p:cNvPr id="6" name="Picture 2" descr="http://www.healthline.com/hlcmsresource/images/slideshow/drug-slideshow/weak-tired-fatigu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65" y="1225461"/>
              <a:ext cx="2027028" cy="202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images.agoramedia.com/everydayhealth/gcms/pg-vegan-myths-02-fu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087" y="2852693"/>
              <a:ext cx="1671896" cy="2229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600" y="1062567"/>
            <a:ext cx="3482158" cy="532976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4709583" y="1566333"/>
            <a:ext cx="2878667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58972" y="1214877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Headaches</a:t>
            </a:r>
          </a:p>
          <a:p>
            <a:r>
              <a:rPr lang="en-US" dirty="0" smtClean="0">
                <a:latin typeface="+mn-lt"/>
              </a:rPr>
              <a:t>Nausea</a:t>
            </a:r>
          </a:p>
          <a:p>
            <a:r>
              <a:rPr lang="en-US" dirty="0">
                <a:latin typeface="+mn-lt"/>
              </a:rPr>
              <a:t>V</a:t>
            </a:r>
            <a:r>
              <a:rPr lang="en-US" dirty="0" smtClean="0">
                <a:latin typeface="+mn-lt"/>
              </a:rPr>
              <a:t>ertigo</a:t>
            </a:r>
            <a:endParaRPr lang="en-US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4976282" y="2825750"/>
            <a:ext cx="2429935" cy="882649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19788" y="2544056"/>
            <a:ext cx="2030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Cough</a:t>
            </a:r>
          </a:p>
          <a:p>
            <a:r>
              <a:rPr lang="en-US" dirty="0" smtClean="0">
                <a:latin typeface="+mn-lt"/>
              </a:rPr>
              <a:t>Shortness of breath</a:t>
            </a:r>
          </a:p>
          <a:p>
            <a:r>
              <a:rPr lang="en-US" dirty="0" smtClean="0">
                <a:latin typeface="+mn-lt"/>
              </a:rPr>
              <a:t>Blood in sputum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669560" y="4358215"/>
            <a:ext cx="2273374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34163" y="4012251"/>
            <a:ext cx="155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Swollen lymph</a:t>
            </a:r>
          </a:p>
          <a:p>
            <a:r>
              <a:rPr lang="en-US" dirty="0" smtClean="0">
                <a:latin typeface="+mn-lt"/>
              </a:rPr>
              <a:t>nodes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4620516" y="5101167"/>
            <a:ext cx="2785701" cy="220132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09214" y="4778001"/>
            <a:ext cx="1467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Jaundice</a:t>
            </a:r>
          </a:p>
          <a:p>
            <a:r>
              <a:rPr lang="en-US" dirty="0" smtClean="0">
                <a:latin typeface="+mn-lt"/>
              </a:rPr>
              <a:t>Enlarged liver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976282" y="5981699"/>
            <a:ext cx="2878667" cy="0"/>
          </a:xfrm>
          <a:prstGeom prst="line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38097" y="5755837"/>
            <a:ext cx="2212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Pain</a:t>
            </a:r>
          </a:p>
          <a:p>
            <a:r>
              <a:rPr lang="en-US" dirty="0" smtClean="0">
                <a:latin typeface="+mn-lt"/>
              </a:rPr>
              <a:t>Compression fracture</a:t>
            </a:r>
          </a:p>
        </p:txBody>
      </p:sp>
    </p:spTree>
    <p:extLst>
      <p:ext uri="{BB962C8B-B14F-4D97-AF65-F5344CB8AC3E}">
        <p14:creationId xmlns:p14="http://schemas.microsoft.com/office/powerpoint/2010/main" val="421831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461"/>
            <a:ext cx="8229600" cy="1143000"/>
          </a:xfrm>
        </p:spPr>
        <p:txBody>
          <a:bodyPr/>
          <a:lstStyle/>
          <a:p>
            <a:r>
              <a:rPr lang="en-US" dirty="0" smtClean="0"/>
              <a:t>Screens:</a:t>
            </a:r>
            <a:r>
              <a:rPr lang="en-US" dirty="0"/>
              <a:t> </a:t>
            </a:r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44083" y="4773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66183" y="5116438"/>
            <a:ext cx="23266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Normal breast</a:t>
            </a:r>
          </a:p>
          <a:p>
            <a:pPr algn="ctr"/>
            <a:r>
              <a:rPr lang="en-US" sz="2800" b="1" dirty="0" smtClean="0">
                <a:latin typeface="+mn-lt"/>
              </a:rPr>
              <a:t>tissue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1072" y="5116438"/>
            <a:ext cx="2059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Dense tissue</a:t>
            </a:r>
            <a:endParaRPr lang="en-US" sz="2800" b="1" dirty="0" smtClean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997" y="1379120"/>
            <a:ext cx="6252007" cy="376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6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23" y="82461"/>
            <a:ext cx="8857925" cy="1143000"/>
          </a:xfrm>
        </p:spPr>
        <p:txBody>
          <a:bodyPr/>
          <a:lstStyle/>
          <a:p>
            <a:r>
              <a:rPr lang="en-US" dirty="0" smtClean="0"/>
              <a:t>Screens: Imaging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44083" y="4773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07582" y="4614101"/>
            <a:ext cx="146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Tumor biopsy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667" y="5580187"/>
            <a:ext cx="502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Preventative screen - endoscopy</a:t>
            </a:r>
          </a:p>
        </p:txBody>
      </p:sp>
      <p:pic>
        <p:nvPicPr>
          <p:cNvPr id="11" name="Picture 4" descr="http://1.bp.blogspot.com/-TW_KsgOxwFQ/UK-Z0CsRYPI/AAAAAAAABWg/nWRRa0ValgQ/s1600/endoscopy-digestio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4" y="1541587"/>
            <a:ext cx="504824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290990"/>
            <a:ext cx="3737669" cy="25397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16579" y="5154992"/>
            <a:ext cx="3070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Tumor on </a:t>
            </a:r>
          </a:p>
          <a:p>
            <a:pPr algn="ctr"/>
            <a:r>
              <a:rPr lang="en-US" sz="2800" b="1" dirty="0" smtClean="0">
                <a:latin typeface="+mn-lt"/>
              </a:rPr>
              <a:t>small intestine wall</a:t>
            </a:r>
          </a:p>
        </p:txBody>
      </p:sp>
    </p:spTree>
    <p:extLst>
      <p:ext uri="{BB962C8B-B14F-4D97-AF65-F5344CB8AC3E}">
        <p14:creationId xmlns:p14="http://schemas.microsoft.com/office/powerpoint/2010/main" val="270670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407&quot;/&gt;&lt;/object&gt;&lt;object type=&quot;3&quot; unique_id=&quot;10004&quot;&gt;&lt;property id=&quot;20148&quot; value=&quot;5&quot;/&gt;&lt;property id=&quot;20300&quot; value=&quot;Slide 2&quot;/&gt;&lt;property id=&quot;20307&quot; value=&quot;270&quot;/&gt;&lt;/object&gt;&lt;object type=&quot;3&quot; unique_id=&quot;10005&quot;&gt;&lt;property id=&quot;20148&quot; value=&quot;5&quot;/&gt;&lt;property id=&quot;20300&quot; value=&quot;Slide 3 - &amp;quot;Do Now&amp;quot;&quot;/&gt;&lt;property id=&quot;20307&quot; value=&quot;322&quot;/&gt;&lt;/object&gt;&lt;object type=&quot;3&quot; unique_id=&quot;10006&quot;&gt;&lt;property id=&quot;20148&quot; value=&quot;5&quot;/&gt;&lt;property id=&quot;20300&quot; value=&quot;Slide 4 - &amp;quot;Detecting tumors&amp;quot;&quot;/&gt;&lt;property id=&quot;20307&quot; value=&quot;416&quot;/&gt;&lt;/object&gt;&lt;object type=&quot;3&quot; unique_id=&quot;10007&quot;&gt;&lt;property id=&quot;20148&quot; value=&quot;5&quot;/&gt;&lt;property id=&quot;20300&quot; value=&quot;Slide 5 - &amp;quot;Looking for changes&amp;quot;&quot;/&gt;&lt;property id=&quot;20307&quot; value=&quot;418&quot;/&gt;&lt;/object&gt;&lt;object type=&quot;3&quot; unique_id=&quot;10008&quot;&gt;&lt;property id=&quot;20148&quot; value=&quot;5&quot;/&gt;&lt;property id=&quot;20300&quot; value=&quot;Slide 6 - &amp;quot;Noticing symptoms&amp;quot;&quot;/&gt;&lt;property id=&quot;20307&quot; value=&quot;417&quot;/&gt;&lt;/object&gt;&lt;object type=&quot;3&quot; unique_id=&quot;10009&quot;&gt;&lt;property id=&quot;20148&quot; value=&quot;5&quot;/&gt;&lt;property id=&quot;20300&quot; value=&quot;Slide 7 - &amp;quot;Medical Exam: imaging&amp;quot;&quot;/&gt;&lt;property id=&quot;20307&quot; value=&quot;408&quot;/&gt;&lt;/object&gt;&lt;object type=&quot;3&quot; unique_id=&quot;10010&quot;&gt;&lt;property id=&quot;20148&quot; value=&quot;5&quot;/&gt;&lt;property id=&quot;20300&quot; value=&quot;Slide 8 - &amp;quot;Clinical Exam: biopsy&amp;quot;&quot;/&gt;&lt;property id=&quot;20307&quot; value=&quot;419&quot;/&gt;&lt;/object&gt;&lt;object type=&quot;3&quot; unique_id=&quot;10011&quot;&gt;&lt;property id=&quot;20148&quot; value=&quot;5&quot;/&gt;&lt;property id=&quot;20300&quot; value=&quot;Slide 9 - &amp;quot;Clinical Exam: Screening&amp;quot;&quot;/&gt;&lt;property id=&quot;20307&quot; value=&quot;420&quot;/&gt;&lt;/object&gt;&lt;object type=&quot;3&quot; unique_id=&quot;10012&quot;&gt;&lt;property id=&quot;20148&quot; value=&quot;5&quot;/&gt;&lt;property id=&quot;20300&quot; value=&quot;Slide 10 - &amp;quot;Clinical Exam: Screening&amp;quot;&quot;/&gt;&lt;property id=&quot;20307&quot; value=&quot;421&quot;/&gt;&lt;/object&gt;&lt;object type=&quot;3&quot; unique_id=&quot;10013&quot;&gt;&lt;property id=&quot;20148&quot; value=&quot;5&quot;/&gt;&lt;property id=&quot;20300&quot; value=&quot;Slide 11 - &amp;quot;Early detection is the KEY!&amp;quot;&quot;/&gt;&lt;property id=&quot;20307&quot; value=&quot;422&quot;/&gt;&lt;/object&gt;&lt;object type=&quot;3&quot; unique_id=&quot;10014&quot;&gt;&lt;property id=&quot;20148&quot; value=&quot;5&quot;/&gt;&lt;property id=&quot;20300&quot; value=&quot;Slide 12 - &amp;quot;Activity  &amp;quot;&quot;/&gt;&lt;property id=&quot;20307&quot; value=&quot;384&quot;/&gt;&lt;/object&gt;&lt;object type=&quot;3&quot; unique_id=&quot;10015&quot;&gt;&lt;property id=&quot;20148&quot; value=&quot;5&quot;/&gt;&lt;property id=&quot;20300&quot; value=&quot;Slide 13 - &amp;quot;Wrap up&amp;quot;&quot;/&gt;&lt;property id=&quot;20307&quot; value=&quot;415&quot;/&gt;&lt;/object&gt;&lt;object type=&quot;3&quot; unique_id=&quot;10016&quot;&gt;&lt;property id=&quot;20148&quot; value=&quot;5&quot;/&gt;&lt;property id=&quot;20300&quot; value=&quot;Slide 14 - &amp;quot;Homework&amp;quot;&quot;/&gt;&lt;property id=&quot;20307&quot; value=&quot;269&quot;/&gt;&lt;/object&gt;&lt;/object&gt;&lt;object type=&quot;8&quot; unique_id=&quot;1003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MD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 template.thmx</Template>
  <TotalTime>30153</TotalTime>
  <Words>603</Words>
  <Application>Microsoft Macintosh PowerPoint</Application>
  <PresentationFormat>On-screen Show (4:3)</PresentationFormat>
  <Paragraphs>131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MD template</vt:lpstr>
      <vt:lpstr>PowerPoint Presentation</vt:lpstr>
      <vt:lpstr>PowerPoint Presentation</vt:lpstr>
      <vt:lpstr>Do Now</vt:lpstr>
      <vt:lpstr>Early detection is the KEY!</vt:lpstr>
      <vt:lpstr>Detecting tumors</vt:lpstr>
      <vt:lpstr>Screens: Routine self exams</vt:lpstr>
      <vt:lpstr>Screens: Noticing symptoms</vt:lpstr>
      <vt:lpstr>Screens: Imaging</vt:lpstr>
      <vt:lpstr>Screens: Imaging</vt:lpstr>
      <vt:lpstr>Screens: Genetic tests</vt:lpstr>
      <vt:lpstr>Screens: Chemical markers</vt:lpstr>
      <vt:lpstr>Identifying tumors</vt:lpstr>
      <vt:lpstr>Diagnostics: Imaging</vt:lpstr>
      <vt:lpstr>Diagnostics: Biopsy</vt:lpstr>
      <vt:lpstr>Activity  </vt:lpstr>
      <vt:lpstr>Wrap up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berri jacque</dc:creator>
  <cp:lastModifiedBy>Karina</cp:lastModifiedBy>
  <cp:revision>395</cp:revision>
  <cp:lastPrinted>2010-11-09T17:54:24Z</cp:lastPrinted>
  <dcterms:created xsi:type="dcterms:W3CDTF">2014-06-02T14:40:16Z</dcterms:created>
  <dcterms:modified xsi:type="dcterms:W3CDTF">2015-04-24T16:24:19Z</dcterms:modified>
</cp:coreProperties>
</file>